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  <p:sldMasterId id="2147483708" r:id="rId2"/>
  </p:sldMasterIdLst>
  <p:notesMasterIdLst>
    <p:notesMasterId r:id="rId10"/>
  </p:notesMasterIdLst>
  <p:handoutMasterIdLst>
    <p:handoutMasterId r:id="rId11"/>
  </p:handoutMasterIdLst>
  <p:sldIdLst>
    <p:sldId id="374" r:id="rId3"/>
    <p:sldId id="395" r:id="rId4"/>
    <p:sldId id="397" r:id="rId5"/>
    <p:sldId id="391" r:id="rId6"/>
    <p:sldId id="396" r:id="rId7"/>
    <p:sldId id="398" r:id="rId8"/>
    <p:sldId id="400" r:id="rId9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28E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1" autoAdjust="0"/>
    <p:restoredTop sz="94106" autoAdjust="0"/>
  </p:normalViewPr>
  <p:slideViewPr>
    <p:cSldViewPr snapToGrid="0" snapToObjects="1">
      <p:cViewPr varScale="1">
        <p:scale>
          <a:sx n="102" d="100"/>
          <a:sy n="102" d="100"/>
        </p:scale>
        <p:origin x="193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3126" y="-78"/>
      </p:cViewPr>
      <p:guideLst>
        <p:guide orient="horz" pos="2928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4820"/>
          </a:xfrm>
          <a:prstGeom prst="rect">
            <a:avLst/>
          </a:prstGeom>
        </p:spPr>
        <p:txBody>
          <a:bodyPr vert="horz" lIns="92807" tIns="46402" rIns="92807" bIns="464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2971800" cy="464820"/>
          </a:xfrm>
          <a:prstGeom prst="rect">
            <a:avLst/>
          </a:prstGeom>
        </p:spPr>
        <p:txBody>
          <a:bodyPr vert="horz" lIns="92807" tIns="46402" rIns="92807" bIns="464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5" y="8829968"/>
            <a:ext cx="2971800" cy="464820"/>
          </a:xfrm>
          <a:prstGeom prst="rect">
            <a:avLst/>
          </a:prstGeom>
        </p:spPr>
        <p:txBody>
          <a:bodyPr vert="horz" lIns="92807" tIns="46402" rIns="92807" bIns="46402" rtlCol="0" anchor="b"/>
          <a:lstStyle>
            <a:lvl1pPr algn="r">
              <a:defRPr sz="1200"/>
            </a:lvl1pPr>
          </a:lstStyle>
          <a:p>
            <a:fld id="{178ECAAB-D0FC-48C8-9D9F-C34212531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05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4820"/>
          </a:xfrm>
          <a:prstGeom prst="rect">
            <a:avLst/>
          </a:prstGeom>
        </p:spPr>
        <p:txBody>
          <a:bodyPr vert="horz" lIns="92807" tIns="46402" rIns="92807" bIns="464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9338" y="463550"/>
            <a:ext cx="2235200" cy="1677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7" tIns="46402" rIns="92807" bIns="4640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75847" y="2247484"/>
            <a:ext cx="6440365" cy="6582485"/>
          </a:xfrm>
          <a:prstGeom prst="rect">
            <a:avLst/>
          </a:prstGeom>
        </p:spPr>
        <p:txBody>
          <a:bodyPr vert="horz" lIns="92807" tIns="46402" rIns="92807" bIns="4640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2971800" cy="464820"/>
          </a:xfrm>
          <a:prstGeom prst="rect">
            <a:avLst/>
          </a:prstGeom>
        </p:spPr>
        <p:txBody>
          <a:bodyPr vert="horz" lIns="92807" tIns="46402" rIns="92807" bIns="464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829968"/>
            <a:ext cx="2971800" cy="464820"/>
          </a:xfrm>
          <a:prstGeom prst="rect">
            <a:avLst/>
          </a:prstGeom>
        </p:spPr>
        <p:txBody>
          <a:bodyPr vert="horz" lIns="92807" tIns="46402" rIns="92807" bIns="46402" rtlCol="0" anchor="b"/>
          <a:lstStyle>
            <a:lvl1pPr algn="r">
              <a:defRPr sz="1200"/>
            </a:lvl1pPr>
          </a:lstStyle>
          <a:p>
            <a:fld id="{D780F43A-5F96-4128-998A-6C0546B4F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6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&amp;T Power Point2-fro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2227"/>
            <a:ext cx="7772400" cy="1470025"/>
          </a:xfrm>
        </p:spPr>
        <p:txBody>
          <a:bodyPr>
            <a:noAutofit/>
          </a:bodyPr>
          <a:lstStyle>
            <a:lvl1pPr>
              <a:defRPr sz="5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82166"/>
            <a:ext cx="6400800" cy="1109211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2/23/2017</a:t>
            </a:fld>
            <a:endParaRPr lang="en-US"/>
          </a:p>
        </p:txBody>
      </p:sp>
      <p:pic>
        <p:nvPicPr>
          <p:cNvPr id="6" name="Picture 5" descr="S&amp;T Power Point2-fro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32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6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16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66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16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03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96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46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63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94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5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362"/>
            <a:ext cx="8229600" cy="6461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7130"/>
            <a:ext cx="8229600" cy="4779220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3000" b="1"/>
            </a:lvl1pPr>
            <a:lvl2pPr marL="793750" indent="-331788">
              <a:buFont typeface="Wingdings" pitchFamily="2" charset="2"/>
              <a:buChar char="Ø"/>
              <a:defRPr sz="2500"/>
            </a:lvl2pPr>
            <a:lvl3pPr marL="1260475" indent="-346075">
              <a:buFont typeface="Wingdings" pitchFamily="2" charset="2"/>
              <a:buChar char="v"/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44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42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18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65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077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0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1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4262"/>
            <a:ext cx="4038600" cy="37435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4262"/>
            <a:ext cx="4038600" cy="37435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7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504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6552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05284"/>
            <a:ext cx="4040188" cy="30192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6552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05284"/>
            <a:ext cx="4041775" cy="3076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9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9211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9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859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6859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3064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5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9963"/>
            <a:ext cx="5486400" cy="38076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6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99857"/>
            <a:ext cx="8229600" cy="5927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0686"/>
            <a:ext cx="8229600" cy="4745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&amp;T Power Point2-fronttake2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38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pitchFamily="2" charset="2"/>
        <a:buChar char="§"/>
        <a:defRPr sz="3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93750" indent="-331788" algn="l" defTabSz="457200" rtl="0" eaLnBrk="1" latinLnBrk="0" hangingPunct="1">
        <a:spcBef>
          <a:spcPct val="20000"/>
        </a:spcBef>
        <a:buFont typeface="Wingdings" pitchFamily="2" charset="2"/>
        <a:buChar char="Ø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475" indent="-346075" algn="l" defTabSz="4572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4263"/>
            <a:ext cx="8229600" cy="3710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6E1CE-9897-B147-B583-7399865CB23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&amp;T Power Point2-prin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6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msttransitstudy" TargetMode="External"/><Relationship Id="rId2" Type="http://schemas.openxmlformats.org/officeDocument/2006/relationships/hyperlink" Target="mailto:truth@mst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President’s Report</a:t>
            </a:r>
            <a:br>
              <a:rPr lang="en-US" dirty="0" smtClean="0"/>
            </a:br>
            <a:r>
              <a:rPr lang="en-US" sz="3600" dirty="0" smtClean="0"/>
              <a:t>23 February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1FF7B70-7FBF-4957-968D-C696BBF3CB4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43125"/>
            <a:ext cx="7831455" cy="1616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6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Intercampus Faculty Council (IFC)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77130"/>
            <a:ext cx="8598665" cy="4779220"/>
          </a:xfrm>
        </p:spPr>
        <p:txBody>
          <a:bodyPr>
            <a:normAutofit/>
          </a:bodyPr>
          <a:lstStyle/>
          <a:p>
            <a:r>
              <a:rPr lang="en-US" dirty="0" smtClean="0"/>
              <a:t>IFC is meets tomorrow, 24 Feb 17, via telepresence</a:t>
            </a:r>
          </a:p>
          <a:p>
            <a:r>
              <a:rPr lang="en-US" dirty="0" smtClean="0"/>
              <a:t>Review of Board enacted CR&amp;Rs</a:t>
            </a:r>
          </a:p>
          <a:p>
            <a:r>
              <a:rPr lang="en-US" dirty="0" smtClean="0"/>
              <a:t>Minimum of 10 Title IX faculty panelists</a:t>
            </a:r>
          </a:p>
          <a:p>
            <a:pPr lvl="1"/>
            <a:r>
              <a:rPr lang="en-US" dirty="0" smtClean="0"/>
              <a:t>Minimum 20 nominees by the Senate</a:t>
            </a:r>
          </a:p>
          <a:p>
            <a:pPr lvl="1"/>
            <a:r>
              <a:rPr lang="en-US" dirty="0" smtClean="0"/>
              <a:t>Chancellor selects minimum 10 to be trained panelists</a:t>
            </a:r>
          </a:p>
          <a:p>
            <a:pPr lvl="1"/>
            <a:r>
              <a:rPr lang="en-US" dirty="0" smtClean="0"/>
              <a:t>Annual appointments and not 3 year</a:t>
            </a:r>
          </a:p>
          <a:p>
            <a:r>
              <a:rPr lang="en-US" dirty="0" smtClean="0"/>
              <a:t>Will set up appointments as part of Senate committee actions (at April meeting)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571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CR&amp;R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Diversity and Inclusion Audit Changes</a:t>
            </a:r>
          </a:p>
          <a:p>
            <a:pPr lvl="1"/>
            <a:r>
              <a:rPr lang="en-US" dirty="0" smtClean="0"/>
              <a:t>Approved by IFC</a:t>
            </a:r>
          </a:p>
          <a:p>
            <a:pPr lvl="1"/>
            <a:r>
              <a:rPr lang="en-US" dirty="0" smtClean="0"/>
              <a:t>Were approved by the Board of Curators at 9-10 Feb meeting at Mizzou</a:t>
            </a:r>
          </a:p>
          <a:p>
            <a:pPr lvl="1"/>
            <a:r>
              <a:rPr lang="en-US" dirty="0" smtClean="0"/>
              <a:t>Take effect 1 March 2017</a:t>
            </a:r>
          </a:p>
          <a:p>
            <a:r>
              <a:rPr lang="en-US" dirty="0" smtClean="0"/>
              <a:t>Post Tenure Review</a:t>
            </a:r>
          </a:p>
          <a:p>
            <a:pPr lvl="1"/>
            <a:r>
              <a:rPr lang="en-US" dirty="0" smtClean="0"/>
              <a:t>Approved by IFC (11-0-1)</a:t>
            </a:r>
          </a:p>
          <a:p>
            <a:pPr lvl="1"/>
            <a:r>
              <a:rPr lang="en-US" dirty="0" smtClean="0"/>
              <a:t>Now in review by UM Legal</a:t>
            </a:r>
          </a:p>
          <a:p>
            <a:pPr lvl="1"/>
            <a:r>
              <a:rPr lang="en-US" dirty="0" smtClean="0"/>
              <a:t>Preparation for enacting Fall semester – Workload Policy</a:t>
            </a:r>
          </a:p>
          <a:p>
            <a:r>
              <a:rPr lang="en-US" dirty="0" smtClean="0"/>
              <a:t>Faculty Standard of Conduct</a:t>
            </a:r>
          </a:p>
          <a:p>
            <a:pPr lvl="1"/>
            <a:r>
              <a:rPr lang="en-US" dirty="0" smtClean="0"/>
              <a:t>To be considered for feedback and approval at IFC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7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02" y="788362"/>
            <a:ext cx="8890612" cy="646156"/>
          </a:xfrm>
        </p:spPr>
        <p:txBody>
          <a:bodyPr>
            <a:normAutofit/>
          </a:bodyPr>
          <a:lstStyle/>
          <a:p>
            <a:r>
              <a:rPr lang="en-US" dirty="0" smtClean="0"/>
              <a:t>President Designate Choi Campus 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7130"/>
            <a:ext cx="8477480" cy="4779220"/>
          </a:xfrm>
        </p:spPr>
        <p:txBody>
          <a:bodyPr>
            <a:normAutofit/>
          </a:bodyPr>
          <a:lstStyle/>
          <a:p>
            <a:r>
              <a:rPr lang="en-US" dirty="0" smtClean="0"/>
              <a:t>6 February 2017</a:t>
            </a:r>
          </a:p>
          <a:p>
            <a:pPr lvl="1"/>
            <a:r>
              <a:rPr lang="en-US" dirty="0" smtClean="0"/>
              <a:t>Morning meeting ~ 80 – 100 attendees</a:t>
            </a:r>
          </a:p>
          <a:p>
            <a:pPr lvl="1"/>
            <a:r>
              <a:rPr lang="en-US" dirty="0" smtClean="0"/>
              <a:t>Afternoon meeting ~ 140 – 160 attendees</a:t>
            </a:r>
          </a:p>
        </p:txBody>
      </p:sp>
    </p:spTree>
    <p:extLst>
      <p:ext uri="{BB962C8B-B14F-4D97-AF65-F5344CB8AC3E}">
        <p14:creationId xmlns:p14="http://schemas.microsoft.com/office/powerpoint/2010/main" val="374642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Grievances Per CR&amp;R 370.010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Five faculty grievances filed in 6 months</a:t>
            </a:r>
          </a:p>
          <a:p>
            <a:r>
              <a:rPr lang="en-US" dirty="0" smtClean="0"/>
              <a:t>CR&amp;R allows 2 committee structures</a:t>
            </a:r>
          </a:p>
          <a:p>
            <a:pPr lvl="1"/>
            <a:r>
              <a:rPr lang="en-US" dirty="0" smtClean="0"/>
              <a:t>Model </a:t>
            </a:r>
            <a:r>
              <a:rPr lang="en-US" dirty="0"/>
              <a:t>A: Two </a:t>
            </a:r>
            <a:r>
              <a:rPr lang="en-US" dirty="0" smtClean="0"/>
              <a:t>(or four) </a:t>
            </a:r>
            <a:r>
              <a:rPr lang="en-US" dirty="0"/>
              <a:t>GRP faculty members (plus 2 </a:t>
            </a:r>
            <a:r>
              <a:rPr lang="en-US" dirty="0" smtClean="0"/>
              <a:t>alternates) chosen </a:t>
            </a:r>
            <a:r>
              <a:rPr lang="en-US" dirty="0"/>
              <a:t>by </a:t>
            </a:r>
            <a:r>
              <a:rPr lang="en-US" dirty="0" smtClean="0"/>
              <a:t>Faculty Senate</a:t>
            </a:r>
            <a:endParaRPr lang="en-US" dirty="0"/>
          </a:p>
          <a:p>
            <a:pPr lvl="1"/>
            <a:r>
              <a:rPr lang="en-US" dirty="0" smtClean="0"/>
              <a:t>Model </a:t>
            </a:r>
            <a:r>
              <a:rPr lang="en-US" dirty="0"/>
              <a:t>B: The GRP will consist of two </a:t>
            </a:r>
            <a:r>
              <a:rPr lang="en-US" dirty="0" smtClean="0"/>
              <a:t>panels </a:t>
            </a:r>
            <a:r>
              <a:rPr lang="en-US" dirty="0"/>
              <a:t>as described in Model A </a:t>
            </a:r>
            <a:r>
              <a:rPr lang="en-US" dirty="0" smtClean="0"/>
              <a:t>above</a:t>
            </a:r>
          </a:p>
          <a:p>
            <a:r>
              <a:rPr lang="en-US" dirty="0" smtClean="0"/>
              <a:t>Issues with small committee and large case load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Consideration to details</a:t>
            </a:r>
          </a:p>
          <a:p>
            <a:r>
              <a:rPr lang="en-US" dirty="0" smtClean="0"/>
              <a:t>Suggestion to begin a Model B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35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Course Proposals Due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" t="2728"/>
          <a:stretch/>
        </p:blipFill>
        <p:spPr bwMode="auto">
          <a:xfrm>
            <a:off x="1685581" y="1434518"/>
            <a:ext cx="5933562" cy="5120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06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 Feasibility Study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5-month study on transit possibilities</a:t>
            </a:r>
          </a:p>
          <a:p>
            <a:pPr lvl="1"/>
            <a:r>
              <a:rPr lang="en-US" dirty="0" smtClean="0"/>
              <a:t>Campus and/or community, e.g., </a:t>
            </a:r>
            <a:r>
              <a:rPr lang="en-US" dirty="0" err="1" smtClean="0"/>
              <a:t>eBus</a:t>
            </a:r>
            <a:endParaRPr lang="en-US" dirty="0" smtClean="0"/>
          </a:p>
          <a:p>
            <a:pPr lvl="1"/>
            <a:r>
              <a:rPr lang="en-US" dirty="0" smtClean="0"/>
              <a:t>Study to conclude by the end of May 2017</a:t>
            </a:r>
          </a:p>
          <a:p>
            <a:r>
              <a:rPr lang="en-US" dirty="0" smtClean="0"/>
              <a:t>HNTB consultants , campus contact: </a:t>
            </a:r>
          </a:p>
          <a:p>
            <a:pPr lvl="1"/>
            <a:r>
              <a:rPr lang="en-US" dirty="0" smtClean="0"/>
              <a:t>Ted Ruth (</a:t>
            </a:r>
            <a:r>
              <a:rPr lang="en-US" dirty="0" smtClean="0">
                <a:hlinkClick r:id="rId2"/>
              </a:rPr>
              <a:t>truth@mst.edu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Seeking input from faculty, staff, students, and community</a:t>
            </a:r>
          </a:p>
          <a:p>
            <a:r>
              <a:rPr lang="en-US" dirty="0" smtClean="0"/>
              <a:t>Transportation survey available at: </a:t>
            </a:r>
            <a:r>
              <a:rPr lang="en-US" sz="2800" dirty="0" smtClean="0">
                <a:hlinkClick r:id="rId3"/>
              </a:rPr>
              <a:t>https://www.surveymonkey.com/r/msttransitstudy</a:t>
            </a:r>
            <a:r>
              <a:rPr lang="en-US" sz="2800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86146"/>
      </p:ext>
    </p:extLst>
  </p:cSld>
  <p:clrMapOvr>
    <a:masterClrMapping/>
  </p:clrMapOvr>
</p:sld>
</file>

<file path=ppt/theme/theme1.xml><?xml version="1.0" encoding="utf-8"?>
<a:theme xmlns:a="http://schemas.openxmlformats.org/drawingml/2006/main" name="Sand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r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SandT</Template>
  <TotalTime>96597</TotalTime>
  <Words>283</Words>
  <Application>Microsoft Office PowerPoint</Application>
  <PresentationFormat>On-screen Show (4:3)</PresentationFormat>
  <Paragraphs>43</Paragraphs>
  <Slides>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SandT</vt:lpstr>
      <vt:lpstr>Print</vt:lpstr>
      <vt:lpstr>President’s Report 23 February 2017</vt:lpstr>
      <vt:lpstr>Intercampus Faculty Council (IFC)</vt:lpstr>
      <vt:lpstr>CR&amp;R Changes</vt:lpstr>
      <vt:lpstr>President Designate Choi Campus Visit</vt:lpstr>
      <vt:lpstr>Faculty Grievances Per CR&amp;R 370.010 </vt:lpstr>
      <vt:lpstr>Shared Course Proposals Due</vt:lpstr>
      <vt:lpstr>Transit Feasibility Study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lindab</dc:creator>
  <cp:lastModifiedBy>Palmer, Barbara J.</cp:lastModifiedBy>
  <cp:revision>322</cp:revision>
  <cp:lastPrinted>2015-08-10T17:06:33Z</cp:lastPrinted>
  <dcterms:created xsi:type="dcterms:W3CDTF">2013-01-22T17:06:05Z</dcterms:created>
  <dcterms:modified xsi:type="dcterms:W3CDTF">2017-02-23T15:27:48Z</dcterms:modified>
</cp:coreProperties>
</file>